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13.xml" ContentType="application/vnd.openxmlformats-officedocument.presentationml.slideLayout+xml"/>
  <Default Extension="bin" ContentType="application/vnd.openxmlformats-officedocument.presentationml.printerSettings"/>
  <Override PartName="/ppt/slideLayouts/slideLayout15.xml" ContentType="application/vnd.openxmlformats-officedocument.presentationml.slideLayout+xml"/>
  <Default Extension="png" ContentType="image/png"/>
  <Override PartName="/ppt/slides/slide9.xml" ContentType="application/vnd.openxmlformats-officedocument.presentationml.slide+xml"/>
  <Override PartName="/docProps/core.xml" ContentType="application/vnd.openxmlformats-package.core-properties+xml"/>
  <Default Extension="rels" ContentType="application/vnd.openxmlformats-package.relationships+xml"/>
  <Override PartName="/ppt/slideLayouts/slideLayout1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07" r:id="rId1"/>
  </p:sldMasterIdLst>
  <p:sldIdLst>
    <p:sldId id="268" r:id="rId2"/>
    <p:sldId id="269" r:id="rId3"/>
    <p:sldId id="270" r:id="rId4"/>
    <p:sldId id="259" r:id="rId5"/>
    <p:sldId id="271" r:id="rId6"/>
    <p:sldId id="260" r:id="rId7"/>
    <p:sldId id="275" r:id="rId8"/>
    <p:sldId id="261" r:id="rId9"/>
    <p:sldId id="276" r:id="rId10"/>
    <p:sldId id="267" r:id="rId11"/>
    <p:sldId id="277" r:id="rId12"/>
    <p:sldId id="278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viewProps" Target="viewProps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86953" y="268288"/>
            <a:ext cx="5669280" cy="39003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268940" y="268288"/>
            <a:ext cx="182880" cy="38868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400" y="4208929"/>
            <a:ext cx="5458968" cy="1048684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0" y="5257800"/>
            <a:ext cx="5458968" cy="62179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100000"/>
              <a:buFont typeface="Wingdings 2" pitchFamily="18" charset="2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76600" y="390525"/>
            <a:ext cx="5504688" cy="365125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2200" b="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F97975AD-6F68-CB42-B209-D704676B6D33}" type="datetimeFigureOut">
              <a:rPr lang="en-US" smtClean="0"/>
              <a:pPr/>
              <a:t>11/8/11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8688" y="6356350"/>
            <a:ext cx="4736592" cy="365125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6494" y="6356350"/>
            <a:ext cx="685800" cy="365125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234E64BB-15DA-034F-8292-3CF71341D7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82440" y="2214562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975AD-6F68-CB42-B209-D704676B6D33}" type="datetimeFigureOut">
              <a:rPr lang="en-US" smtClean="0"/>
              <a:pPr/>
              <a:t>11/8/11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E64BB-15DA-034F-8292-3CF71341D7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282440" y="4224973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457200" y="2214563"/>
            <a:ext cx="356616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82440" y="2214562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975AD-6F68-CB42-B209-D704676B6D33}" type="datetimeFigureOut">
              <a:rPr lang="en-US" smtClean="0"/>
              <a:pPr/>
              <a:t>11/8/11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E64BB-15DA-034F-8292-3CF71341D7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282440" y="4224973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57200" y="2214562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57200" y="4224973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975AD-6F68-CB42-B209-D704676B6D33}" type="datetimeFigureOut">
              <a:rPr lang="en-US" smtClean="0"/>
              <a:pPr/>
              <a:t>11/8/11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E64BB-15DA-034F-8292-3CF71341D7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48918" y="268288"/>
            <a:ext cx="718073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975AD-6F68-CB42-B209-D704676B6D33}" type="datetimeFigureOut">
              <a:rPr lang="en-US" smtClean="0"/>
              <a:pPr/>
              <a:t>11/8/11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E64BB-15DA-034F-8292-3CF71341D7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95082"/>
            <a:ext cx="3566160" cy="1035424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2052" y="990600"/>
            <a:ext cx="3566160" cy="51355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057400"/>
            <a:ext cx="3566160" cy="3657601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975AD-6F68-CB42-B209-D704676B6D33}" type="datetimeFigureOut">
              <a:rPr lang="en-US" smtClean="0"/>
              <a:pPr/>
              <a:t>11/8/11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E64BB-15DA-034F-8292-3CF71341D7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746811" y="268288"/>
            <a:ext cx="4114800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95082"/>
            <a:ext cx="3566160" cy="1035424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057400"/>
            <a:ext cx="3566160" cy="3657601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1365" y="6124014"/>
            <a:ext cx="1752600" cy="365125"/>
          </a:xfrm>
        </p:spPr>
        <p:txBody>
          <a:bodyPr/>
          <a:lstStyle>
            <a:lvl1pPr algn="l">
              <a:defRPr/>
            </a:lvl1pPr>
          </a:lstStyle>
          <a:p>
            <a:fld id="{F97975AD-6F68-CB42-B209-D704676B6D33}" type="datetimeFigureOut">
              <a:rPr lang="en-US" smtClean="0"/>
              <a:pPr/>
              <a:t>11/8/11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74812" y="6356350"/>
            <a:ext cx="386378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E64BB-15DA-034F-8292-3CF71341D7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4760258" y="990600"/>
            <a:ext cx="4096512" cy="561181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216775" y="268288"/>
            <a:ext cx="1639457" cy="36393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788" y="4267200"/>
            <a:ext cx="6477000" cy="566738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9874" y="268288"/>
            <a:ext cx="6858000" cy="36393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8788" y="4840941"/>
            <a:ext cx="6475412" cy="1304271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975AD-6F68-CB42-B209-D704676B6D33}" type="datetimeFigureOut">
              <a:rPr lang="en-US" smtClean="0"/>
              <a:pPr/>
              <a:t>11/8/11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E64BB-15DA-034F-8292-3CF71341D7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4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35471" y="268288"/>
            <a:ext cx="720761" cy="36393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788" y="4267200"/>
            <a:ext cx="6477000" cy="566738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9874" y="268288"/>
            <a:ext cx="3006726" cy="36393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8788" y="4840941"/>
            <a:ext cx="6475412" cy="1304271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975AD-6F68-CB42-B209-D704676B6D33}" type="datetimeFigureOut">
              <a:rPr lang="en-US" smtClean="0"/>
              <a:pPr/>
              <a:t>11/8/11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E64BB-15DA-034F-8292-3CF71341D7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>
            <a:off x="3352800" y="268288"/>
            <a:ext cx="4701988" cy="17756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1" name="Picture Placeholder 2"/>
          <p:cNvSpPr>
            <a:spLocks noGrp="1"/>
          </p:cNvSpPr>
          <p:nvPr>
            <p:ph type="pic" idx="14"/>
          </p:nvPr>
        </p:nvSpPr>
        <p:spPr>
          <a:xfrm>
            <a:off x="3352800" y="2131935"/>
            <a:ext cx="2304288" cy="17756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2" name="Picture Placeholder 2"/>
          <p:cNvSpPr>
            <a:spLocks noGrp="1"/>
          </p:cNvSpPr>
          <p:nvPr>
            <p:ph type="pic" idx="15"/>
          </p:nvPr>
        </p:nvSpPr>
        <p:spPr>
          <a:xfrm>
            <a:off x="5750500" y="2131935"/>
            <a:ext cx="2304288" cy="17756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212106" y="268288"/>
            <a:ext cx="1645920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975AD-6F68-CB42-B209-D704676B6D33}" type="datetimeFigureOut">
              <a:rPr lang="en-US" smtClean="0"/>
              <a:pPr/>
              <a:t>11/8/11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E64BB-15DA-034F-8292-3CF71341D7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48918" y="268288"/>
            <a:ext cx="718073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43799" y="1035424"/>
            <a:ext cx="1322295" cy="5090739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35424"/>
            <a:ext cx="6019800" cy="51097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975AD-6F68-CB42-B209-D704676B6D33}" type="datetimeFigureOut">
              <a:rPr lang="en-US" smtClean="0"/>
              <a:pPr/>
              <a:t>11/8/11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E64BB-15DA-034F-8292-3CF71341D7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212106" y="268288"/>
            <a:ext cx="1645920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212106" y="6356350"/>
            <a:ext cx="1752600" cy="365125"/>
          </a:xfrm>
        </p:spPr>
        <p:txBody>
          <a:bodyPr/>
          <a:lstStyle/>
          <a:p>
            <a:fld id="{F97975AD-6F68-CB42-B209-D704676B6D33}" type="datetimeFigureOut">
              <a:rPr lang="en-US" smtClean="0"/>
              <a:pPr/>
              <a:t>11/8/11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E64BB-15DA-034F-8292-3CF71341D7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86953" y="268288"/>
            <a:ext cx="5669280" cy="25603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399" y="4171950"/>
            <a:ext cx="5457919" cy="1085850"/>
          </a:xfrm>
        </p:spPr>
        <p:txBody>
          <a:bodyPr>
            <a:normAutofit/>
          </a:bodyPr>
          <a:lstStyle>
            <a:lvl1pPr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1" y="5257799"/>
            <a:ext cx="5457918" cy="618565"/>
          </a:xfrm>
        </p:spPr>
        <p:txBody>
          <a:bodyPr>
            <a:normAutofit/>
          </a:bodyPr>
          <a:lstStyle>
            <a:lvl1pPr marL="0" indent="0" algn="l">
              <a:spcBef>
                <a:spcPct val="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 algn="ctr">
              <a:spcBef>
                <a:spcPct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76600" y="389965"/>
            <a:ext cx="5499847" cy="365125"/>
          </a:xfrm>
        </p:spPr>
        <p:txBody>
          <a:bodyPr/>
          <a:lstStyle>
            <a:lvl1pPr>
              <a:defRPr sz="2200" b="0" baseline="0">
                <a:solidFill>
                  <a:schemeClr val="bg1"/>
                </a:solidFill>
              </a:defRPr>
            </a:lvl1pPr>
          </a:lstStyle>
          <a:p>
            <a:fld id="{F97975AD-6F68-CB42-B209-D704676B6D33}" type="datetimeFigureOut">
              <a:rPr lang="en-US" smtClean="0"/>
              <a:pPr/>
              <a:t>11/8/11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3847" y="6356350"/>
            <a:ext cx="473411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5459" y="6356350"/>
            <a:ext cx="685800" cy="365125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234E64BB-15DA-034F-8292-3CF71341D7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3200400" y="2877671"/>
            <a:ext cx="5646867" cy="128016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268940" y="268288"/>
            <a:ext cx="182880" cy="38868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, Content,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9875" y="268288"/>
            <a:ext cx="1645920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8423" y="914400"/>
            <a:ext cx="650837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8423" y="2209800"/>
            <a:ext cx="6508377" cy="39163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212106" y="6356350"/>
            <a:ext cx="1752600" cy="365125"/>
          </a:xfrm>
        </p:spPr>
        <p:txBody>
          <a:bodyPr/>
          <a:lstStyle/>
          <a:p>
            <a:fld id="{F97975AD-6F68-CB42-B209-D704676B6D33}" type="datetimeFigureOut">
              <a:rPr lang="en-US" smtClean="0"/>
              <a:pPr/>
              <a:t>11/8/11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78423" y="6356350"/>
            <a:ext cx="492685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31694" y="361016"/>
            <a:ext cx="506506" cy="365125"/>
          </a:xfrm>
        </p:spPr>
        <p:txBody>
          <a:bodyPr/>
          <a:lstStyle/>
          <a:p>
            <a:fld id="{234E64BB-15DA-034F-8292-3CF71341D7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69875" y="1976718"/>
            <a:ext cx="1645920" cy="46257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58952" y="268288"/>
            <a:ext cx="1099073" cy="635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1" y="3429000"/>
            <a:ext cx="4966446" cy="1398494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09801" y="4824414"/>
            <a:ext cx="4966446" cy="1320800"/>
          </a:xfrm>
        </p:spPr>
        <p:txBody>
          <a:bodyPr anchor="t" anchorCtr="0">
            <a:normAutofit/>
          </a:bodyPr>
          <a:lstStyle>
            <a:lvl1pPr marL="0" indent="0" algn="r">
              <a:buNone/>
              <a:defRPr sz="16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600" y="6356350"/>
            <a:ext cx="1622612" cy="365125"/>
          </a:xfrm>
        </p:spPr>
        <p:txBody>
          <a:bodyPr/>
          <a:lstStyle/>
          <a:p>
            <a:fld id="{F97975AD-6F68-CB42-B209-D704676B6D33}" type="datetimeFigureOut">
              <a:rPr lang="en-US" smtClean="0"/>
              <a:pPr/>
              <a:t>11/8/11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4812" y="6356350"/>
            <a:ext cx="531158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9875" y="4773706"/>
            <a:ext cx="2971800" cy="18445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0354" y="3429001"/>
            <a:ext cx="4966446" cy="1398494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20354" y="4824414"/>
            <a:ext cx="4966446" cy="1320800"/>
          </a:xfrm>
        </p:spPr>
        <p:txBody>
          <a:bodyPr anchor="t" anchorCtr="0">
            <a:normAutofit/>
          </a:bodyPr>
          <a:lstStyle>
            <a:lvl1pPr marL="0" indent="0" algn="r">
              <a:buNone/>
              <a:defRPr sz="16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51212" y="6104965"/>
            <a:ext cx="506506" cy="365125"/>
          </a:xfrm>
        </p:spPr>
        <p:txBody>
          <a:bodyPr/>
          <a:lstStyle/>
          <a:p>
            <a:fld id="{234E64BB-15DA-034F-8292-3CF71341D7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69874" y="268288"/>
            <a:ext cx="2971800" cy="443865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14563"/>
            <a:ext cx="356616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82440" y="2214563"/>
            <a:ext cx="356616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975AD-6F68-CB42-B209-D704676B6D33}" type="datetimeFigureOut">
              <a:rPr lang="en-US" smtClean="0"/>
              <a:pPr/>
              <a:t>11/8/11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E64BB-15DA-034F-8292-3CF71341D7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88352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54132"/>
            <a:ext cx="3566160" cy="639762"/>
          </a:xfrm>
        </p:spPr>
        <p:txBody>
          <a:bodyPr anchor="b">
            <a:noAutofit/>
          </a:bodyPr>
          <a:lstStyle>
            <a:lvl1pPr marL="0" indent="0" algn="ctr">
              <a:spcBef>
                <a:spcPct val="0"/>
              </a:spcBef>
              <a:buNone/>
              <a:defRPr sz="20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689411"/>
            <a:ext cx="3566160" cy="343675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79391" y="2054132"/>
            <a:ext cx="3566160" cy="639762"/>
          </a:xfrm>
        </p:spPr>
        <p:txBody>
          <a:bodyPr anchor="b">
            <a:noAutofit/>
          </a:bodyPr>
          <a:lstStyle>
            <a:lvl1pPr marL="0" indent="0" algn="ctr">
              <a:spcBef>
                <a:spcPct val="0"/>
              </a:spcBef>
              <a:buNone/>
              <a:defRPr sz="20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79391" y="2689411"/>
            <a:ext cx="3566160" cy="343675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975AD-6F68-CB42-B209-D704676B6D33}" type="datetimeFigureOut">
              <a:rPr lang="en-US" smtClean="0"/>
              <a:pPr/>
              <a:t>11/8/11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E64BB-15DA-034F-8292-3CF71341D7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" y="2214562"/>
            <a:ext cx="7396163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975AD-6F68-CB42-B209-D704676B6D33}" type="datetimeFigureOut">
              <a:rPr lang="en-US" smtClean="0"/>
              <a:pPr/>
              <a:t>11/8/11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E64BB-15DA-034F-8292-3CF71341D7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57199" y="4224973"/>
            <a:ext cx="7396163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2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6" Type="http://schemas.openxmlformats.org/officeDocument/2006/relationships/slideLayout" Target="../slideLayouts/slideLayout1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19" Type="http://schemas.openxmlformats.org/officeDocument/2006/relationships/slideLayout" Target="../slideLayouts/slideLayout19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6508377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2209800"/>
            <a:ext cx="6508377" cy="3916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98659" y="6356350"/>
            <a:ext cx="1752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F97975AD-6F68-CB42-B209-D704676B6D33}" type="datetimeFigureOut">
              <a:rPr lang="en-US" smtClean="0"/>
              <a:pPr/>
              <a:t>11/8/11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4812" y="6356350"/>
            <a:ext cx="6007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56494" y="361016"/>
            <a:ext cx="5065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200" b="1">
                <a:solidFill>
                  <a:schemeClr val="bg1"/>
                </a:solidFill>
              </a:defRPr>
            </a:lvl1pPr>
          </a:lstStyle>
          <a:p>
            <a:fld id="{234E64BB-15DA-034F-8292-3CF71341D7A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  <p:sldLayoutId id="2147483725" r:id="rId18"/>
    <p:sldLayoutId id="2147483726" r:id="rId19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1800"/>
        </a:spcBef>
        <a:buClr>
          <a:schemeClr val="accent1"/>
        </a:buClr>
        <a:buSzPct val="100000"/>
        <a:buFont typeface="Wingdings 2" pitchFamily="18" charset="2"/>
        <a:buChar char="¡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3278557" cy="1143000"/>
          </a:xfrm>
        </p:spPr>
        <p:txBody>
          <a:bodyPr/>
          <a:lstStyle/>
          <a:p>
            <a:r>
              <a:rPr lang="en-US" dirty="0" smtClean="0"/>
              <a:t>Call to Order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3876" y="0"/>
            <a:ext cx="2584450" cy="39163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900" b="1" dirty="0" smtClean="0"/>
              <a:t>Who are the most powerful figures in these pictures?  How can you tell?</a:t>
            </a:r>
            <a:endParaRPr lang="en-US" sz="2900" b="1" dirty="0"/>
          </a:p>
        </p:txBody>
      </p:sp>
      <p:pic>
        <p:nvPicPr>
          <p:cNvPr id="33794" name="P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81126" y="3796682"/>
            <a:ext cx="4563644" cy="2811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5" name="P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311588"/>
            <a:ext cx="4313876" cy="554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Cornelius Vanderbilt: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4791084" cy="3916363"/>
          </a:xfrm>
        </p:spPr>
        <p:txBody>
          <a:bodyPr/>
          <a:lstStyle/>
          <a:p>
            <a:r>
              <a:rPr lang="en-US" dirty="0" smtClean="0"/>
              <a:t>Ran a steamboat company</a:t>
            </a:r>
          </a:p>
          <a:p>
            <a:r>
              <a:rPr lang="en-US" dirty="0" smtClean="0"/>
              <a:t>Consolidated multiple railroads to outcompete Erie Railroad</a:t>
            </a:r>
          </a:p>
          <a:p>
            <a:r>
              <a:rPr lang="en-US" dirty="0" smtClean="0"/>
              <a:t>One of the wealthiest Americans in history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5807" y="2209800"/>
            <a:ext cx="2893722" cy="4340583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0"/>
            <a:ext cx="6508377" cy="1143000"/>
          </a:xfrm>
        </p:spPr>
        <p:txBody>
          <a:bodyPr/>
          <a:lstStyle/>
          <a:p>
            <a:r>
              <a:rPr lang="en-US" dirty="0" smtClean="0"/>
              <a:t>Fill this in: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199" y="1143000"/>
          <a:ext cx="8278293" cy="5484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7277"/>
                <a:gridCol w="1967034"/>
                <a:gridCol w="4723982"/>
              </a:tblGrid>
              <a:tr h="821988">
                <a:tc>
                  <a:txBody>
                    <a:bodyPr/>
                    <a:lstStyle/>
                    <a:p>
                      <a:r>
                        <a:rPr lang="en-US" dirty="0" smtClean="0"/>
                        <a:t>Person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Industry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Impact</a:t>
                      </a:r>
                      <a:endParaRPr lang="en-US" dirty="0"/>
                    </a:p>
                  </a:txBody>
                  <a:tcPr/>
                </a:tc>
              </a:tr>
              <a:tr h="821988">
                <a:tc>
                  <a:txBody>
                    <a:bodyPr/>
                    <a:lstStyle/>
                    <a:p>
                      <a:r>
                        <a:rPr lang="en-US" dirty="0" smtClean="0"/>
                        <a:t>John D. Rockefeller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Oil Industry (Standard Oil)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Dominated the oil industry,</a:t>
                      </a:r>
                      <a:r>
                        <a:rPr lang="en-US" baseline="0" dirty="0" smtClean="0"/>
                        <a:t> created “trusts” – when multiple businesses merge under one.</a:t>
                      </a:r>
                      <a:endParaRPr lang="en-US" dirty="0"/>
                    </a:p>
                  </a:txBody>
                  <a:tcPr/>
                </a:tc>
              </a:tr>
              <a:tr h="821988">
                <a:tc>
                  <a:txBody>
                    <a:bodyPr/>
                    <a:lstStyle/>
                    <a:p>
                      <a:r>
                        <a:rPr lang="en-US" dirty="0" smtClean="0"/>
                        <a:t>J.P. Morgan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Multiple industries:</a:t>
                      </a:r>
                      <a:r>
                        <a:rPr lang="en-US" baseline="0" dirty="0" smtClean="0"/>
                        <a:t> agricultural, steel, and railroad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Controlled all basic industries by buying</a:t>
                      </a:r>
                      <a:r>
                        <a:rPr lang="en-US" baseline="0" dirty="0" smtClean="0"/>
                        <a:t> them out.</a:t>
                      </a:r>
                      <a:endParaRPr lang="en-US" dirty="0"/>
                    </a:p>
                  </a:txBody>
                  <a:tcPr/>
                </a:tc>
              </a:tr>
              <a:tr h="821988">
                <a:tc>
                  <a:txBody>
                    <a:bodyPr/>
                    <a:lstStyle/>
                    <a:p>
                      <a:r>
                        <a:rPr lang="en-US" dirty="0" smtClean="0"/>
                        <a:t>Andrew Carnegie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U.S. Steel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Teamed up with J.P. Morgan</a:t>
                      </a:r>
                    </a:p>
                    <a:p>
                      <a:r>
                        <a:rPr lang="en-US" dirty="0" smtClean="0"/>
                        <a:t>Came</a:t>
                      </a:r>
                      <a:r>
                        <a:rPr lang="en-US" baseline="0" dirty="0" smtClean="0"/>
                        <a:t> from rags to riches, so he gave back money</a:t>
                      </a:r>
                    </a:p>
                    <a:p>
                      <a:r>
                        <a:rPr lang="en-US" baseline="0" dirty="0" smtClean="0"/>
                        <a:t>Still wealthy, so people thought he was two-faced.</a:t>
                      </a:r>
                      <a:endParaRPr lang="en-US" dirty="0"/>
                    </a:p>
                  </a:txBody>
                  <a:tcPr/>
                </a:tc>
              </a:tr>
              <a:tr h="821988">
                <a:tc>
                  <a:txBody>
                    <a:bodyPr/>
                    <a:lstStyle/>
                    <a:p>
                      <a:r>
                        <a:rPr lang="en-US" dirty="0" smtClean="0"/>
                        <a:t>Cornelius</a:t>
                      </a:r>
                      <a:r>
                        <a:rPr lang="en-US" baseline="0" dirty="0" smtClean="0"/>
                        <a:t> Vanderbilt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Shipping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Ran steamboat and railroad companies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4691" y="5519305"/>
            <a:ext cx="1695697" cy="1143000"/>
          </a:xfrm>
        </p:spPr>
        <p:txBody>
          <a:bodyPr/>
          <a:lstStyle/>
          <a:p>
            <a:r>
              <a:rPr lang="en-US" sz="3100" b="1" dirty="0" smtClean="0">
                <a:solidFill>
                  <a:srgbClr val="000000"/>
                </a:solidFill>
              </a:rPr>
              <a:t>Follow along on your work-sheet as I model this skill.</a:t>
            </a:r>
            <a:endParaRPr lang="en-US" sz="3100" b="1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99218"/>
            <a:ext cx="6667492" cy="3916363"/>
          </a:xfrm>
        </p:spPr>
        <p:txBody>
          <a:bodyPr/>
          <a:lstStyle/>
          <a:p>
            <a:pPr lvl="0"/>
            <a:r>
              <a:rPr lang="en-US" dirty="0" smtClean="0"/>
              <a:t>WHAT is there?  What are the main characters, titles, and captions?</a:t>
            </a:r>
          </a:p>
          <a:p>
            <a:pPr lvl="0"/>
            <a:r>
              <a:rPr lang="en-US" dirty="0" smtClean="0"/>
              <a:t>HOW are they depicted? What is the relationship between each of the characters?</a:t>
            </a:r>
          </a:p>
          <a:p>
            <a:r>
              <a:rPr lang="en-US" dirty="0" smtClean="0"/>
              <a:t>WHAT is the artist trying to convey?  About big business? </a:t>
            </a:r>
            <a:endParaRPr lang="en-US" dirty="0"/>
          </a:p>
        </p:txBody>
      </p:sp>
      <p:pic>
        <p:nvPicPr>
          <p:cNvPr id="44034" name="P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199" y="2798403"/>
            <a:ext cx="6270923" cy="3863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42900"/>
            <a:ext cx="6508377" cy="1143000"/>
          </a:xfrm>
        </p:spPr>
        <p:txBody>
          <a:bodyPr/>
          <a:lstStyle/>
          <a:p>
            <a:r>
              <a:rPr lang="en-US" dirty="0" smtClean="0"/>
              <a:t>Objective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827072"/>
            <a:ext cx="7927096" cy="39163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3200" dirty="0" smtClean="0"/>
              <a:t>HWBAT evaluate the role of business leaders such as Andrew Carnegie, John D. Rockefeller, Cornelius Vanderbilt and JP Morgan in transforming the United States economy.</a:t>
            </a:r>
            <a:r>
              <a:rPr lang="en-US" sz="3200" dirty="0" smtClean="0"/>
              <a:t> </a:t>
            </a:r>
          </a:p>
          <a:p>
            <a:pPr>
              <a:buNone/>
            </a:pPr>
            <a:endParaRPr lang="en-US" sz="3200" dirty="0" smtClean="0"/>
          </a:p>
          <a:p>
            <a:pPr>
              <a:buNone/>
            </a:pPr>
            <a:r>
              <a:rPr lang="en-US" sz="3200" dirty="0" smtClean="0"/>
              <a:t>EQ: How were each of these people, and big business as a whole, viewed by their contemporaries?</a:t>
            </a:r>
            <a:endParaRPr lang="en-US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Before we start, create a chart like this in your notes: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2209800"/>
          <a:ext cx="8278293" cy="4109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59431"/>
                <a:gridCol w="2759431"/>
                <a:gridCol w="2759431"/>
              </a:tblGrid>
              <a:tr h="821988">
                <a:tc>
                  <a:txBody>
                    <a:bodyPr/>
                    <a:lstStyle/>
                    <a:p>
                      <a:r>
                        <a:rPr lang="en-US" dirty="0" smtClean="0"/>
                        <a:t>Person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Industry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Impact</a:t>
                      </a:r>
                      <a:endParaRPr lang="en-US" dirty="0"/>
                    </a:p>
                  </a:txBody>
                  <a:tcPr/>
                </a:tc>
              </a:tr>
              <a:tr h="82198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21988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21988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21988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42900"/>
            <a:ext cx="6508377" cy="1143000"/>
          </a:xfrm>
        </p:spPr>
        <p:txBody>
          <a:bodyPr/>
          <a:lstStyle/>
          <a:p>
            <a:r>
              <a:rPr lang="en-US" dirty="0" smtClean="0"/>
              <a:t>John D. Rockefeller: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866" y="1744133"/>
            <a:ext cx="4995334" cy="438203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Dominated the oil industry with his company: Standard Oil</a:t>
            </a:r>
          </a:p>
          <a:p>
            <a:r>
              <a:rPr lang="en-US" dirty="0" smtClean="0"/>
              <a:t>He bought out smaller companies so that he could monopolize the industry</a:t>
            </a:r>
          </a:p>
          <a:p>
            <a:r>
              <a:rPr lang="en-US" dirty="0" smtClean="0"/>
              <a:t>People believed that he was corrupt in his business practices, using things like bribery, sabotage, and secret deals.</a:t>
            </a:r>
          </a:p>
          <a:p>
            <a:r>
              <a:rPr lang="en-US" dirty="0" smtClean="0"/>
              <a:t>He and his attorney invented the </a:t>
            </a:r>
            <a:r>
              <a:rPr lang="en-US" b="1" dirty="0" smtClean="0"/>
              <a:t>trust</a:t>
            </a:r>
            <a:r>
              <a:rPr lang="en-US" dirty="0" smtClean="0"/>
              <a:t>- a large group of big businesses all controlled through one, bigger business. 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8600" y="1485900"/>
            <a:ext cx="3795400" cy="45423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Fill this in: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2209800"/>
          <a:ext cx="8278293" cy="42023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7277"/>
                <a:gridCol w="1967034"/>
                <a:gridCol w="4723982"/>
              </a:tblGrid>
              <a:tr h="821988">
                <a:tc>
                  <a:txBody>
                    <a:bodyPr/>
                    <a:lstStyle/>
                    <a:p>
                      <a:r>
                        <a:rPr lang="en-US" dirty="0" smtClean="0"/>
                        <a:t>Person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Industry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Impact</a:t>
                      </a:r>
                      <a:endParaRPr lang="en-US" dirty="0"/>
                    </a:p>
                  </a:txBody>
                  <a:tcPr/>
                </a:tc>
              </a:tr>
              <a:tr h="821988">
                <a:tc>
                  <a:txBody>
                    <a:bodyPr/>
                    <a:lstStyle/>
                    <a:p>
                      <a:r>
                        <a:rPr lang="en-US" dirty="0" smtClean="0"/>
                        <a:t>John D. Rockefeller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Oil Industry (Standard Oil)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Dominated the oil industry,</a:t>
                      </a:r>
                      <a:r>
                        <a:rPr lang="en-US" baseline="0" dirty="0" smtClean="0"/>
                        <a:t> created “trusts” – when multiple businesses merge under one.</a:t>
                      </a:r>
                      <a:endParaRPr lang="en-US" dirty="0"/>
                    </a:p>
                  </a:txBody>
                  <a:tcPr/>
                </a:tc>
              </a:tr>
              <a:tr h="82198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21988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21988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42900"/>
            <a:ext cx="6508377" cy="1143000"/>
          </a:xfrm>
        </p:spPr>
        <p:txBody>
          <a:bodyPr/>
          <a:lstStyle/>
          <a:p>
            <a:r>
              <a:rPr lang="en-US" dirty="0" smtClean="0"/>
              <a:t>J.P. Morgan: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5900"/>
            <a:ext cx="4842934" cy="46402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Began his career as an accountant and formed JP Morgan Company in 1895</a:t>
            </a:r>
          </a:p>
          <a:p>
            <a:r>
              <a:rPr lang="en-US" dirty="0" smtClean="0"/>
              <a:t>He began reorganizing railroads in 1885; he bought stock in railroad companies in order to control them.</a:t>
            </a:r>
          </a:p>
          <a:p>
            <a:r>
              <a:rPr lang="en-US" dirty="0" smtClean="0"/>
              <a:t>In 1896, he brought together the electric, steel, and agricultural equipment manufacturing industries.</a:t>
            </a:r>
          </a:p>
          <a:p>
            <a:r>
              <a:rPr lang="en-US" dirty="0" smtClean="0"/>
              <a:t>By the 1900s, Morgan was the main force behind the Trusts, controlling almost all the basic American industries.  </a:t>
            </a:r>
            <a:endParaRPr lang="en-US" dirty="0"/>
          </a:p>
        </p:txBody>
      </p:sp>
      <p:pic>
        <p:nvPicPr>
          <p:cNvPr id="84994" name="Picture 2" descr="J.P. Morga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00134" y="2023533"/>
            <a:ext cx="3496631" cy="2633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0"/>
            <a:ext cx="6508377" cy="1143000"/>
          </a:xfrm>
        </p:spPr>
        <p:txBody>
          <a:bodyPr/>
          <a:lstStyle/>
          <a:p>
            <a:r>
              <a:rPr lang="en-US" dirty="0" smtClean="0"/>
              <a:t>Fill this in: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199" y="1440529"/>
          <a:ext cx="8278293" cy="48434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7277"/>
                <a:gridCol w="1967034"/>
                <a:gridCol w="4723982"/>
              </a:tblGrid>
              <a:tr h="821988">
                <a:tc>
                  <a:txBody>
                    <a:bodyPr/>
                    <a:lstStyle/>
                    <a:p>
                      <a:r>
                        <a:rPr lang="en-US" dirty="0" smtClean="0"/>
                        <a:t>Person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Industry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Impact</a:t>
                      </a:r>
                      <a:endParaRPr lang="en-US" dirty="0"/>
                    </a:p>
                  </a:txBody>
                  <a:tcPr/>
                </a:tc>
              </a:tr>
              <a:tr h="821988">
                <a:tc>
                  <a:txBody>
                    <a:bodyPr/>
                    <a:lstStyle/>
                    <a:p>
                      <a:r>
                        <a:rPr lang="en-US" dirty="0" smtClean="0"/>
                        <a:t>John D. Rockefeller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Oil Industry (Standard Oil)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Dominated the oil industry,</a:t>
                      </a:r>
                      <a:r>
                        <a:rPr lang="en-US" baseline="0" dirty="0" smtClean="0"/>
                        <a:t> created “trusts” – when multiple businesses merge under one.</a:t>
                      </a:r>
                      <a:endParaRPr lang="en-US" dirty="0"/>
                    </a:p>
                  </a:txBody>
                  <a:tcPr/>
                </a:tc>
              </a:tr>
              <a:tr h="821988">
                <a:tc>
                  <a:txBody>
                    <a:bodyPr/>
                    <a:lstStyle/>
                    <a:p>
                      <a:r>
                        <a:rPr lang="en-US" dirty="0" smtClean="0"/>
                        <a:t>J.P. Morgan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Multiple industries:</a:t>
                      </a:r>
                      <a:r>
                        <a:rPr lang="en-US" baseline="0" dirty="0" smtClean="0"/>
                        <a:t> agricultural, steel, and railroad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Controlled all basic industries by buying</a:t>
                      </a:r>
                      <a:r>
                        <a:rPr lang="en-US" baseline="0" dirty="0" smtClean="0"/>
                        <a:t> them out.</a:t>
                      </a:r>
                      <a:endParaRPr lang="en-US" dirty="0"/>
                    </a:p>
                  </a:txBody>
                  <a:tcPr/>
                </a:tc>
              </a:tr>
              <a:tr h="82198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21988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07124"/>
            <a:ext cx="6508377" cy="1143000"/>
          </a:xfrm>
        </p:spPr>
        <p:txBody>
          <a:bodyPr/>
          <a:lstStyle/>
          <a:p>
            <a:r>
              <a:rPr lang="en-US" dirty="0" smtClean="0"/>
              <a:t>Andrew Carnegie: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50124"/>
            <a:ext cx="5033672" cy="467603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True Rags-to-Riches story</a:t>
            </a:r>
          </a:p>
          <a:p>
            <a:r>
              <a:rPr lang="en-US" dirty="0" smtClean="0"/>
              <a:t>He became a powerful businessman and leading force in the American steel industry</a:t>
            </a:r>
          </a:p>
          <a:p>
            <a:r>
              <a:rPr lang="en-US" dirty="0" smtClean="0"/>
              <a:t>His company was Carnegie Steel and he teamed up with JP Morgan to form US Steel in 1900</a:t>
            </a:r>
          </a:p>
          <a:p>
            <a:r>
              <a:rPr lang="en-US" dirty="0" smtClean="0"/>
              <a:t>Carnegie Steel had a monopoly on the entire steel industry and eliminated competition</a:t>
            </a:r>
          </a:p>
          <a:p>
            <a:r>
              <a:rPr lang="en-US" dirty="0" smtClean="0"/>
              <a:t>He believed that the rich had an obligation to give back to society, so he donated much of his fortune to education and peace.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2907" y="1619249"/>
            <a:ext cx="3459711" cy="39440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0"/>
            <a:ext cx="6508377" cy="1143000"/>
          </a:xfrm>
        </p:spPr>
        <p:txBody>
          <a:bodyPr/>
          <a:lstStyle/>
          <a:p>
            <a:r>
              <a:rPr lang="en-US" dirty="0" smtClean="0"/>
              <a:t>Fill this in: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199" y="1143000"/>
          <a:ext cx="8278293" cy="5484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7277"/>
                <a:gridCol w="1967034"/>
                <a:gridCol w="4723982"/>
              </a:tblGrid>
              <a:tr h="821988">
                <a:tc>
                  <a:txBody>
                    <a:bodyPr/>
                    <a:lstStyle/>
                    <a:p>
                      <a:r>
                        <a:rPr lang="en-US" dirty="0" smtClean="0"/>
                        <a:t>Person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Industry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Impact</a:t>
                      </a:r>
                      <a:endParaRPr lang="en-US" dirty="0"/>
                    </a:p>
                  </a:txBody>
                  <a:tcPr/>
                </a:tc>
              </a:tr>
              <a:tr h="821988">
                <a:tc>
                  <a:txBody>
                    <a:bodyPr/>
                    <a:lstStyle/>
                    <a:p>
                      <a:r>
                        <a:rPr lang="en-US" dirty="0" smtClean="0"/>
                        <a:t>John D. Rockefeller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Oil Industry (Standard Oil)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Dominated the oil industry,</a:t>
                      </a:r>
                      <a:r>
                        <a:rPr lang="en-US" baseline="0" dirty="0" smtClean="0"/>
                        <a:t> created “trusts” – when multiple businesses merge under one.</a:t>
                      </a:r>
                      <a:endParaRPr lang="en-US" dirty="0"/>
                    </a:p>
                  </a:txBody>
                  <a:tcPr/>
                </a:tc>
              </a:tr>
              <a:tr h="821988">
                <a:tc>
                  <a:txBody>
                    <a:bodyPr/>
                    <a:lstStyle/>
                    <a:p>
                      <a:r>
                        <a:rPr lang="en-US" dirty="0" smtClean="0"/>
                        <a:t>J.P. Morgan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Multiple industries:</a:t>
                      </a:r>
                      <a:r>
                        <a:rPr lang="en-US" baseline="0" dirty="0" smtClean="0"/>
                        <a:t> agricultural, steel, and railroad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Controlled all basic industries by buying</a:t>
                      </a:r>
                      <a:r>
                        <a:rPr lang="en-US" baseline="0" dirty="0" smtClean="0"/>
                        <a:t> them out.</a:t>
                      </a:r>
                      <a:endParaRPr lang="en-US" dirty="0"/>
                    </a:p>
                  </a:txBody>
                  <a:tcPr/>
                </a:tc>
              </a:tr>
              <a:tr h="821988">
                <a:tc>
                  <a:txBody>
                    <a:bodyPr/>
                    <a:lstStyle/>
                    <a:p>
                      <a:r>
                        <a:rPr lang="en-US" dirty="0" smtClean="0"/>
                        <a:t>Andrew Carnegie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U.S. Steel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Teamed up with J.P. Morgan</a:t>
                      </a:r>
                    </a:p>
                    <a:p>
                      <a:r>
                        <a:rPr lang="en-US" dirty="0" smtClean="0"/>
                        <a:t>Came</a:t>
                      </a:r>
                      <a:r>
                        <a:rPr lang="en-US" baseline="0" dirty="0" smtClean="0"/>
                        <a:t> from rags to riches, so he gave back money</a:t>
                      </a:r>
                    </a:p>
                    <a:p>
                      <a:r>
                        <a:rPr lang="en-US" baseline="0" dirty="0" smtClean="0"/>
                        <a:t>Still wealthy, so people thought he was two-faced.</a:t>
                      </a:r>
                      <a:endParaRPr lang="en-US" dirty="0"/>
                    </a:p>
                  </a:txBody>
                  <a:tcPr/>
                </a:tc>
              </a:tr>
              <a:tr h="821988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Plaza">
  <a:themeElements>
    <a:clrScheme name="Plaza">
      <a:dk1>
        <a:sysClr val="windowText" lastClr="000000"/>
      </a:dk1>
      <a:lt1>
        <a:sysClr val="window" lastClr="FFFFFF"/>
      </a:lt1>
      <a:dk2>
        <a:srgbClr val="333333"/>
      </a:dk2>
      <a:lt2>
        <a:srgbClr val="CCCCCC"/>
      </a:lt2>
      <a:accent1>
        <a:srgbClr val="990000"/>
      </a:accent1>
      <a:accent2>
        <a:srgbClr val="580101"/>
      </a:accent2>
      <a:accent3>
        <a:srgbClr val="E94A00"/>
      </a:accent3>
      <a:accent4>
        <a:srgbClr val="EB8F00"/>
      </a:accent4>
      <a:accent5>
        <a:srgbClr val="A4A4A4"/>
      </a:accent5>
      <a:accent6>
        <a:srgbClr val="666666"/>
      </a:accent6>
      <a:hlink>
        <a:srgbClr val="D01010"/>
      </a:hlink>
      <a:folHlink>
        <a:srgbClr val="E6682E"/>
      </a:folHlink>
    </a:clrScheme>
    <a:fontScheme name="Plaza">
      <a:majorFont>
        <a:latin typeface="Century Gothic"/>
        <a:ea typeface=""/>
        <a:cs typeface=""/>
        <a:font script="Jpan" typeface="メイリオ"/>
      </a:majorFont>
      <a:minorFont>
        <a:latin typeface="Century Gothic"/>
        <a:ea typeface=""/>
        <a:cs typeface=""/>
        <a:font script="Jpan" typeface="メイリオ"/>
      </a:minorFont>
    </a:fontScheme>
    <a:fmtScheme name="Plaza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5000"/>
              </a:schemeClr>
            </a:gs>
            <a:gs pos="100000">
              <a:schemeClr val="phClr">
                <a:tint val="10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0000"/>
                <a:satMod val="120000"/>
              </a:schemeClr>
            </a:gs>
            <a:gs pos="35000">
              <a:schemeClr val="phClr">
                <a:shade val="100000"/>
                <a:satMod val="150000"/>
              </a:schemeClr>
            </a:gs>
            <a:gs pos="70000">
              <a:schemeClr val="phClr">
                <a:tint val="100000"/>
                <a:shade val="100000"/>
                <a:satMod val="200000"/>
                <a:greenMod val="100000"/>
              </a:schemeClr>
            </a:gs>
            <a:gs pos="100000">
              <a:schemeClr val="phClr">
                <a:tint val="100000"/>
                <a:shade val="100000"/>
                <a:satMod val="250000"/>
                <a:greenMod val="100000"/>
              </a:schemeClr>
            </a:gs>
          </a:gsLst>
          <a:lin ang="162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190500" dist="63500" dir="5400000">
              <a:srgbClr val="FFFFFF">
                <a:alpha val="65000"/>
              </a:srgbClr>
            </a:innerShdw>
          </a:effectLst>
          <a:scene3d>
            <a:camera prst="orthographicFront">
              <a:rot lat="0" lon="0" rev="0"/>
            </a:camera>
            <a:lightRig rig="twoPt" dir="r">
              <a:rot lat="0" lon="0" rev="6000000"/>
            </a:lightRig>
          </a:scene3d>
          <a:sp3d prstMaterial="matte">
            <a:bevelT w="0" h="0" prst="relaxedInset"/>
          </a:sp3d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88900" dist="38100" dir="6600000" sx="101000" sy="101000" rotWithShape="0">
              <a:srgbClr val="000000">
                <a:alpha val="50000"/>
              </a:srgbClr>
            </a:outerShdw>
          </a:effectLst>
          <a:scene3d>
            <a:camera prst="perspectiveFront" fov="3000000"/>
            <a:lightRig rig="morning" dir="tl">
              <a:rot lat="0" lon="0" rev="1800000"/>
            </a:lightRig>
          </a:scene3d>
          <a:sp3d contourW="38100" prstMaterial="softEdge">
            <a:bevelT w="25400" h="38100"/>
            <a:contourClr>
              <a:schemeClr val="phClr">
                <a:tint val="6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Plaza.thmx</Template>
  <TotalTime>798</TotalTime>
  <Words>677</Words>
  <Application>Microsoft Macintosh PowerPoint</Application>
  <PresentationFormat>On-screen Show (4:3)</PresentationFormat>
  <Paragraphs>84</Paragraphs>
  <Slides>12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Plaza</vt:lpstr>
      <vt:lpstr>Call to Order</vt:lpstr>
      <vt:lpstr>Objective</vt:lpstr>
      <vt:lpstr>Before we start, create a chart like this in your notes:</vt:lpstr>
      <vt:lpstr>John D. Rockefeller:</vt:lpstr>
      <vt:lpstr>Fill this in:</vt:lpstr>
      <vt:lpstr>J.P. Morgan:</vt:lpstr>
      <vt:lpstr>Fill this in:</vt:lpstr>
      <vt:lpstr>Andrew Carnegie:</vt:lpstr>
      <vt:lpstr>Fill this in:</vt:lpstr>
      <vt:lpstr>Cornelius Vanderbilt:</vt:lpstr>
      <vt:lpstr>Fill this in:</vt:lpstr>
      <vt:lpstr>Follow along on your work-sheet as I model this skill.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Gilded Age</dc:title>
  <dc:creator>Amanda Hulme</dc:creator>
  <cp:lastModifiedBy>Molly Zeins</cp:lastModifiedBy>
  <cp:revision>8</cp:revision>
  <dcterms:created xsi:type="dcterms:W3CDTF">2011-11-08T15:38:56Z</dcterms:created>
  <dcterms:modified xsi:type="dcterms:W3CDTF">2011-11-08T20:58:55Z</dcterms:modified>
</cp:coreProperties>
</file>